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11"/>
  </p:notesMasterIdLst>
  <p:sldIdLst>
    <p:sldId id="373" r:id="rId2"/>
    <p:sldId id="257" r:id="rId3"/>
    <p:sldId id="258" r:id="rId4"/>
    <p:sldId id="259" r:id="rId5"/>
    <p:sldId id="260" r:id="rId6"/>
    <p:sldId id="374" r:id="rId7"/>
    <p:sldId id="266" r:id="rId8"/>
    <p:sldId id="375" r:id="rId9"/>
    <p:sldId id="371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Tedesco Santos" userId="8228b556842bdb55" providerId="LiveId" clId="{3DFD33F9-4C29-4830-9A29-5C91836F2974}"/>
    <pc:docChg chg="undo custSel modSld">
      <pc:chgData name="Caroline Tedesco Santos" userId="8228b556842bdb55" providerId="LiveId" clId="{3DFD33F9-4C29-4830-9A29-5C91836F2974}" dt="2026-03-04T16:52:22.568" v="3" actId="478"/>
      <pc:docMkLst>
        <pc:docMk/>
      </pc:docMkLst>
      <pc:sldChg chg="addSp delSp modSp mod">
        <pc:chgData name="Caroline Tedesco Santos" userId="8228b556842bdb55" providerId="LiveId" clId="{3DFD33F9-4C29-4830-9A29-5C91836F2974}" dt="2026-03-04T16:52:22.568" v="3" actId="478"/>
        <pc:sldMkLst>
          <pc:docMk/>
          <pc:sldMk cId="3775823172" sldId="277"/>
        </pc:sldMkLst>
        <pc:spChg chg="add del mod">
          <ac:chgData name="Caroline Tedesco Santos" userId="8228b556842bdb55" providerId="LiveId" clId="{3DFD33F9-4C29-4830-9A29-5C91836F2974}" dt="2026-03-04T16:52:22.239" v="2" actId="478"/>
          <ac:spMkLst>
            <pc:docMk/>
            <pc:sldMk cId="3775823172" sldId="277"/>
            <ac:spMk id="5" creationId="{D3F10D4F-2079-B895-1373-79A241B06FC7}"/>
          </ac:spMkLst>
        </pc:spChg>
        <pc:picChg chg="add del">
          <ac:chgData name="Caroline Tedesco Santos" userId="8228b556842bdb55" providerId="LiveId" clId="{3DFD33F9-4C29-4830-9A29-5C91836F2974}" dt="2026-03-04T16:52:22.239" v="2" actId="478"/>
          <ac:picMkLst>
            <pc:docMk/>
            <pc:sldMk cId="3775823172" sldId="277"/>
            <ac:picMk id="4" creationId="{9FE85BE2-D10A-C342-0492-050C3B522A17}"/>
          </ac:picMkLst>
        </pc:picChg>
        <pc:picChg chg="add del">
          <ac:chgData name="Caroline Tedesco Santos" userId="8228b556842bdb55" providerId="LiveId" clId="{3DFD33F9-4C29-4830-9A29-5C91836F2974}" dt="2026-03-04T16:52:22.568" v="3" actId="478"/>
          <ac:picMkLst>
            <pc:docMk/>
            <pc:sldMk cId="3775823172" sldId="277"/>
            <ac:picMk id="6" creationId="{4A16B22A-2C32-283B-0EF5-76A2C5FAEA9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81033-1EC5-4E41-92FC-E9E09312862B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66EDF-25FD-4D9B-91A4-D238E4E56F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74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66EDF-25FD-4D9B-91A4-D238E4E56FD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94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A30A7-369C-27AA-A4DC-7ED17288B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960A2A9-4AE2-24CB-2688-2CDDA56230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8A8EEA7-56A2-DC3D-9871-DA0791F67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078321F-7266-E693-6D52-1D339A5594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66EDF-25FD-4D9B-91A4-D238E4E56FD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364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846B1-5398-15E5-2E7C-9DC42032C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DC55EFC-4774-5606-A45B-534CAF54C5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E261DE0-ECF2-7E27-ECD8-5B89D945B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A5C0778-FA58-5354-5A10-2D7A1C2ABE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66EDF-25FD-4D9B-91A4-D238E4E56FD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565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755B3-50B4-F59C-E45B-E3A490142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94B551F-6091-E21A-89D2-190F968591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8BC1AD4-B832-51D4-4524-EAA57C73D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9429AB3-8092-22AE-B7BE-9434A3B93E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166EDF-25FD-4D9B-91A4-D238E4E56FD8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022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9BA9-CF23-47C9-836F-B7DB80344312}" type="datetime1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7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E46C-FD77-437D-979F-4F920C8A7E94}" type="datetime1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2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88DE-C4E2-4CFF-B802-90FDAC1322BE}" type="datetime1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2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2EAD-461A-40F8-992E-F41847D92191}" type="datetime1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9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54D7-0A32-40FF-936F-5B9229510DCB}" type="datetime1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8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A5EA-474B-4C97-9138-0DB4FBF857D4}" type="datetime1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7DBB-57B2-4CB0-8C2C-40B54399A993}" type="datetime1">
              <a:rPr lang="en-US" smtClean="0"/>
              <a:t>3/4/2026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4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2671-77ED-4670-A082-6A8D93C6A224}" type="datetime1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4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3E25-D851-4DDB-94B1-1B822AE1574C}" type="datetime1">
              <a:rPr lang="en-US" smtClean="0"/>
              <a:t>3/4/2026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2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27FF-0C04-4ED3-A596-A3F4325275D3}" type="datetime1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4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9D88-DF27-417C-BBFD-C2A43EC60F8B}" type="datetime1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4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B0326C83-E5D5-4ED4-9D21-5EBD9416BD8C}" type="datetime1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15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EB6D8-1CF9-3CB0-E904-4FF6EB1F0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1936954"/>
            <a:ext cx="9194390" cy="2551471"/>
          </a:xfrm>
        </p:spPr>
        <p:txBody>
          <a:bodyPr/>
          <a:lstStyle/>
          <a:p>
            <a:r>
              <a:rPr lang="pt-BR" dirty="0"/>
              <a:t>TÍTULO DO PBL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156B1E-B802-6416-A9E0-C51F697B6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9194390" cy="1302774"/>
          </a:xfrm>
        </p:spPr>
        <p:txBody>
          <a:bodyPr/>
          <a:lstStyle/>
          <a:p>
            <a:r>
              <a:rPr lang="pt-BR" dirty="0"/>
              <a:t>Curso:</a:t>
            </a:r>
          </a:p>
          <a:p>
            <a:r>
              <a:rPr lang="pt-BR" dirty="0"/>
              <a:t>Integrantes: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522AFAA-273A-DB16-6FEE-430C2BF1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804" y="936283"/>
            <a:ext cx="3757348" cy="101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9D64531-55AC-5EF6-4D04-3865337AD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288" y="3429000"/>
            <a:ext cx="2747624" cy="274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7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4C868-F03A-9B9B-DBD0-3202DB9E5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Problema Inicial | </a:t>
            </a:r>
            <a:r>
              <a:rPr lang="pt-BR" b="1" dirty="0"/>
              <a:t>PBL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650925-3B5B-D6D0-69DD-EC5CC878D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O grupo deverá apresentar um resumo claro, objetivo e fiel do problema originalmente proposto no primeiro PDF. Não se trata de copiar integralmente o enunciado, mas de demonstrar compreensão da situação apresentada.</a:t>
            </a:r>
          </a:p>
          <a:p>
            <a:pPr marL="0" indent="0">
              <a:buNone/>
            </a:pPr>
            <a:r>
              <a:rPr lang="pt-BR" dirty="0"/>
              <a:t>O resumo deve evidenciar:</a:t>
            </a:r>
          </a:p>
          <a:p>
            <a:r>
              <a:rPr lang="pt-BR" dirty="0"/>
              <a:t>O contexto em que o problema está inserido;</a:t>
            </a:r>
          </a:p>
          <a:p>
            <a:r>
              <a:rPr lang="pt-BR" dirty="0"/>
              <a:t>A situação central que exige análise;</a:t>
            </a:r>
          </a:p>
          <a:p>
            <a:r>
              <a:rPr lang="pt-BR" dirty="0"/>
              <a:t>Os principais elementos ou variáveis envolvidos;</a:t>
            </a:r>
          </a:p>
          <a:p>
            <a:r>
              <a:rPr lang="pt-BR" dirty="0"/>
              <a:t>A relevância do problema para a área de formação.</a:t>
            </a:r>
          </a:p>
          <a:p>
            <a:pPr marL="0" indent="0">
              <a:buNone/>
            </a:pPr>
            <a:r>
              <a:rPr lang="pt-BR" dirty="0"/>
              <a:t>A apresentação deve ser sintética, utilizando tópicos organizados ou esquema visual, evitando parágrafos extensos. O objetivo deste slide é demonstrar que o grupo compreendeu corretamente o problema antes de apresentar fundamentação teórica ou proposta de solução.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2E72777-73B2-04F4-30FE-D644DDB70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4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56DE7-D1BC-4AE6-E63F-76C288229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B2C34-3C88-E936-6BEF-98BE38E0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dirty="0"/>
              <a:t>Fundamentação Teórica | </a:t>
            </a:r>
            <a:r>
              <a:rPr lang="pt-BR" b="1" dirty="0"/>
              <a:t>ESTADO DA ARTE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75A7EB-C76F-EB7F-2065-F05D2F34C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Este é o momento em que o grupo demonstra que sua análise não é baseada em opinião, mas em conhecimento científico e técnico. A fundamentação teórica deve evidenciar quais conceitos sustentam a leitura do problema e quais referências orientaram a construção da solução.</a:t>
            </a:r>
          </a:p>
          <a:p>
            <a:pPr marL="0" indent="0">
              <a:buNone/>
            </a:pPr>
            <a:r>
              <a:rPr lang="pt-BR" dirty="0"/>
              <a:t>O(s) slide(s) deve(m) destacar apenas os pilares teóricos essenciais, evitando excesso de texto. Em vez de copiar trechos de autores, o grupo deve apresentar ideias centrais em linguagem própria, organizadas por conceitos-chave.</a:t>
            </a:r>
          </a:p>
          <a:p>
            <a:pPr marL="0" indent="0">
              <a:buNone/>
            </a:pPr>
            <a:r>
              <a:rPr lang="pt-BR" dirty="0"/>
              <a:t>É importante que fique claro como cada conceito apresentado se conecta diretamente ao problema analisado. Teoria que não dialoga com a situação prática enfraquece a argumentação. O foco deve ser demonstrar domínio conceitual e capacidade de aplicar conhecimento à realidade proposta.</a:t>
            </a:r>
          </a:p>
          <a:p>
            <a:pPr marL="0" indent="0">
              <a:buNone/>
            </a:pPr>
            <a:r>
              <a:rPr lang="pt-BR" dirty="0"/>
              <a:t>Sempre que possível, utilizar esquemas, relações entre conceitos ou organização visual que facilite a compreensão da banca avaliadora.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A1D0665-5AD8-D71E-A7F8-1DB9C14C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72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E1163-091C-A272-DF03-6E06E4585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A6C36B-22FC-1CF3-BE81-6249CCE90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DIAGNÓSTICO | </a:t>
            </a:r>
            <a:r>
              <a:rPr lang="pt-BR" b="1" dirty="0"/>
              <a:t>ANÁLISE CRÍTICA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FBA795-DD74-F0BF-72A8-65F30DA54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Neste momento, o grupo deve demonstrar sua capacidade de análise crítica. O diagnóstico não é repetição do problema nem ainda a apresentação da solução, mas a interpretação técnica da situação.</a:t>
            </a:r>
          </a:p>
          <a:p>
            <a:pPr marL="0" indent="0">
              <a:buNone/>
            </a:pPr>
            <a:r>
              <a:rPr lang="pt-BR" dirty="0"/>
              <a:t>Aqui devem ser explicitados os principais pontos críticos identificados após o estudo teórico: quais são as falhas, fragilidades, riscos, inconsistências ou desafios centrais do caso analisado. O grupo deve evidenciar relações de causa e consequência, impactos possíveis e fatores que tornam o problema relevante.</a:t>
            </a:r>
          </a:p>
          <a:p>
            <a:pPr marL="0" indent="0">
              <a:buNone/>
            </a:pPr>
            <a:r>
              <a:rPr lang="pt-BR" dirty="0"/>
              <a:t>É fundamental que o diagnóstico esteja diretamente apoiado na fundamentação apresentada anteriormente. Ou seja, o grupo deve mostrar como a teoria ajudou a enxergar o problema de forma mais estruturada.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A8E3F7D-6E7E-3E28-3013-E9646246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27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2F8399-197C-A50E-CEAD-1519C1CC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dirty="0"/>
              <a:t>Proposta Inicial de Solução | </a:t>
            </a:r>
            <a:r>
              <a:rPr lang="pt-BR" b="1" dirty="0"/>
              <a:t>PBL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4F1E7384-D8BF-6BE4-65B8-246A4DAE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5</a:t>
            </a:fld>
            <a:endParaRPr lang="en-US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8ADD1D48-E4CD-EAEF-854B-9E33B394E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Aqui deve ser demonstrado o primeiro posicionamento técnico do grupo diante do problema analisado. Aqui deve ser apresentada, de forma clara e objetiva, a solução construída a partir do diagnóstico realizado.</a:t>
            </a:r>
          </a:p>
          <a:p>
            <a:pPr marL="0" indent="0">
              <a:buNone/>
            </a:pPr>
            <a:r>
              <a:rPr lang="pt-BR" dirty="0"/>
              <a:t>A proposta precisa ser coerente com a fundamentação teórica e diretamente conectada aos pontos críticos identificados no diagnóstico. Não se trata de uma ideia genérica, mas de uma resposta estruturada, justificável e aplicável à situação apresentada.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39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2F428-1AE3-4714-539D-66C606036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1D06B-998E-75F2-FCB7-8149078B0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dirty="0"/>
              <a:t>Proposta Inicial de Solução | </a:t>
            </a:r>
            <a:r>
              <a:rPr lang="pt-BR" b="1" dirty="0"/>
              <a:t>PBL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E22CE0E-B641-1138-8126-1FF20EA7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6</a:t>
            </a:fld>
            <a:endParaRPr lang="en-US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89E905E3-D64D-CA5A-8CBB-02BB1F270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É importante explicitar:</a:t>
            </a:r>
          </a:p>
          <a:p>
            <a:r>
              <a:rPr lang="pt-BR" dirty="0"/>
              <a:t>O que será feito;</a:t>
            </a:r>
          </a:p>
          <a:p>
            <a:r>
              <a:rPr lang="pt-BR" dirty="0"/>
              <a:t>Como será feito;</a:t>
            </a:r>
          </a:p>
          <a:p>
            <a:r>
              <a:rPr lang="pt-BR" dirty="0"/>
              <a:t>Por que essa solução é adequada;</a:t>
            </a:r>
          </a:p>
          <a:p>
            <a:r>
              <a:rPr lang="pt-BR" dirty="0"/>
              <a:t>Quais resultados são esperados.</a:t>
            </a:r>
          </a:p>
          <a:p>
            <a:pPr marL="0" indent="0">
              <a:buNone/>
            </a:pPr>
            <a:r>
              <a:rPr lang="pt-BR" dirty="0"/>
              <a:t>Sempre que possível, apresentar a solução em formato </a:t>
            </a:r>
            <a:r>
              <a:rPr lang="pt-BR" b="1" dirty="0">
                <a:solidFill>
                  <a:srgbClr val="FF0000"/>
                </a:solidFill>
              </a:rPr>
              <a:t>VISUAL</a:t>
            </a:r>
            <a:r>
              <a:rPr lang="pt-BR" dirty="0"/>
              <a:t> (etapas, fluxograma, plano de ação ou esquema visual). A banca deve compreender rapidamente a lógica da proposta e perceber que ela é viável, fundamentada e tecnicamente consistente.</a:t>
            </a:r>
          </a:p>
        </p:txBody>
      </p:sp>
    </p:spTree>
    <p:extLst>
      <p:ext uri="{BB962C8B-B14F-4D97-AF65-F5344CB8AC3E}">
        <p14:creationId xmlns:p14="http://schemas.microsoft.com/office/powerpoint/2010/main" val="4010079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9EB74-20FE-F40D-BF95-6A1A33691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9DC342-EC78-9925-46F9-9C62110C4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dirty="0"/>
              <a:t>Defesa da Solução | </a:t>
            </a:r>
            <a:r>
              <a:rPr lang="pt-BR" b="1" dirty="0"/>
              <a:t>RESULTADOS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A7FD9C-177C-B878-5EEC-12C5D9252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/>
              <a:t>Este é o momento mais estratégico da apresentação. Neste slide, o grupo deve sustentar tecnicamente sua proposta final, demonstrando segurança, coerência e domínio do conteúdo.</a:t>
            </a:r>
          </a:p>
          <a:p>
            <a:pPr marL="0" indent="0">
              <a:buNone/>
            </a:pPr>
            <a:r>
              <a:rPr lang="pt-BR" dirty="0"/>
              <a:t>A defesa não consiste em repetir o que já foi apresentado, mas em reforçar os pontos fortes da solução, evidenciar sua viabilidade e justificar por que ela é a alternativa mais adequada diante do problema e dos desafios acrescentados.</a:t>
            </a:r>
          </a:p>
          <a:p>
            <a:pPr marL="0" indent="0">
              <a:buNone/>
            </a:pPr>
            <a:r>
              <a:rPr lang="pt-BR" dirty="0"/>
              <a:t>O grupo deve deixar claro:</a:t>
            </a:r>
          </a:p>
          <a:p>
            <a:r>
              <a:rPr lang="pt-BR" dirty="0"/>
              <a:t>Por que a proposta é consistente teoricamente;</a:t>
            </a:r>
          </a:p>
          <a:p>
            <a:r>
              <a:rPr lang="pt-BR" dirty="0"/>
              <a:t>Por que é aplicável na prática;</a:t>
            </a:r>
          </a:p>
          <a:p>
            <a:r>
              <a:rPr lang="pt-BR" dirty="0"/>
              <a:t>Quais impactos positivos pode gerar;</a:t>
            </a:r>
          </a:p>
          <a:p>
            <a:r>
              <a:rPr lang="pt-BR" dirty="0"/>
              <a:t>Como responde aos pontos críticos identificados.</a:t>
            </a:r>
          </a:p>
          <a:p>
            <a:pPr marL="0" indent="0">
              <a:buNone/>
            </a:pPr>
            <a:r>
              <a:rPr lang="pt-BR" dirty="0"/>
              <a:t>Essa parte exige argumentação. A banca deve perceber que a solução não é apenas uma ideia bem estruturada, mas uma proposta defendida com base técnica e raciocínio lógico sólido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2687C36-527C-56C7-022A-4B4888607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23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65F60-ABA4-0D1A-8AB0-86B935DC6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CA7986-EA54-5E66-99D5-D35E38D33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dirty="0"/>
              <a:t>Conclusão | </a:t>
            </a:r>
            <a:r>
              <a:rPr lang="pt-BR" b="1" dirty="0"/>
              <a:t>PRÓXIMOS PASSOS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98E97A-7B1A-DAF2-B32E-9A6E06EA2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O slide de conclusão deve sintetizar a trajetória do trabalho ao longo do semestre, evidenciando a evolução do grupo desde a compreensão inicial do problema até a construção e aprimoramento da solução final.</a:t>
            </a:r>
          </a:p>
          <a:p>
            <a:pPr marL="0" indent="0">
              <a:buNone/>
            </a:pPr>
            <a:r>
              <a:rPr lang="pt-BR" dirty="0"/>
              <a:t>Não é necessário retomar todos os detalhes apresentados anteriormente. O objetivo é destacar os principais aprendizados, reforçar a consistência da proposta defendida e demonstrar maturidade acadêmica no enfrentamento da situação-problema.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3B078E-FD68-7235-B427-45F01A17B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0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274C6-BEFE-34B1-97EF-B42E90B0B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57386-FDB7-4BC5-9421-67E51F232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dirty="0"/>
              <a:t>Conclusão | </a:t>
            </a:r>
            <a:r>
              <a:rPr lang="pt-BR" b="1" dirty="0"/>
              <a:t>PRÓXIMOS PASSOS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A103B27B-04EB-494A-2910-891B834C5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4" y="2045012"/>
            <a:ext cx="10691265" cy="37398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600" dirty="0"/>
              <a:t>Além da síntese, o grupo deverá indicar os </a:t>
            </a:r>
            <a:r>
              <a:rPr lang="pt-BR" sz="1600" b="1" dirty="0"/>
              <a:t>próximos passos</a:t>
            </a:r>
            <a:r>
              <a:rPr lang="pt-BR" sz="1600" dirty="0"/>
              <a:t>, considerando possíveis desdobramentos do projeto. Isso pode incluir:</a:t>
            </a:r>
          </a:p>
          <a:p>
            <a:r>
              <a:rPr lang="pt-BR" sz="1600" dirty="0"/>
              <a:t>Etapas futuras de implementação da solução;</a:t>
            </a:r>
          </a:p>
          <a:p>
            <a:r>
              <a:rPr lang="pt-BR" sz="1600" dirty="0"/>
              <a:t>Necessidade de aprofundamento teórico ou técnico;</a:t>
            </a:r>
          </a:p>
          <a:p>
            <a:r>
              <a:rPr lang="pt-BR" sz="1600" dirty="0"/>
              <a:t>Ampliação da proposta para outros contextos;</a:t>
            </a:r>
          </a:p>
          <a:p>
            <a:r>
              <a:rPr lang="pt-BR" sz="1600" dirty="0"/>
              <a:t>Ajustes que poderiam ser realizados com mais tempo ou recursos;</a:t>
            </a:r>
          </a:p>
          <a:p>
            <a:r>
              <a:rPr lang="pt-BR" sz="1600" dirty="0"/>
              <a:t>Preparação para o desenvolvimento no segundo semestre.</a:t>
            </a:r>
          </a:p>
          <a:p>
            <a:pPr marL="0" indent="0">
              <a:buNone/>
            </a:pPr>
            <a:r>
              <a:rPr lang="pt-BR" sz="1600" dirty="0"/>
              <a:t>Esse elemento demonstra visão estratégica e capacidade de projeção profissional. A apresentação deve ser encerrada com clareza, objetividade e segurança, evidenciando não apenas o que foi construído, mas também o potencial de continuidade do trabalho.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387CD66-8A12-4122-45C7-F4692575A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46272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903</Words>
  <Application>Microsoft Office PowerPoint</Application>
  <PresentationFormat>Widescreen</PresentationFormat>
  <Paragraphs>63</Paragraphs>
  <Slides>9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Calisto MT</vt:lpstr>
      <vt:lpstr>Univers Condensed</vt:lpstr>
      <vt:lpstr>ChronicleVTI</vt:lpstr>
      <vt:lpstr>TÍTULO DO PBL</vt:lpstr>
      <vt:lpstr>Problema Inicial | PBL </vt:lpstr>
      <vt:lpstr>Fundamentação Teórica | ESTADO DA ARTE </vt:lpstr>
      <vt:lpstr>DIAGNÓSTICO | ANÁLISE CRÍTICA</vt:lpstr>
      <vt:lpstr>Proposta Inicial de Solução | PBL</vt:lpstr>
      <vt:lpstr>Proposta Inicial de Solução | PBL</vt:lpstr>
      <vt:lpstr>Defesa da Solução | RESULTADOS </vt:lpstr>
      <vt:lpstr>Conclusão | PRÓXIMOS PASSOS </vt:lpstr>
      <vt:lpstr>Conclusão | PRÓXIMOS PASSOS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Caroline Tedesco Santos Passos</dc:creator>
  <cp:lastModifiedBy>Caroline Tedesco Santos</cp:lastModifiedBy>
  <cp:revision>8</cp:revision>
  <dcterms:created xsi:type="dcterms:W3CDTF">2025-02-11T16:53:08Z</dcterms:created>
  <dcterms:modified xsi:type="dcterms:W3CDTF">2026-03-04T18:59:07Z</dcterms:modified>
</cp:coreProperties>
</file>